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50" r:id="rId1"/>
    <p:sldMasterId id="2147484049" r:id="rId2"/>
  </p:sldMasterIdLst>
  <p:notesMasterIdLst>
    <p:notesMasterId r:id="rId7"/>
  </p:notesMasterIdLst>
  <p:handoutMasterIdLst>
    <p:handoutMasterId r:id="rId8"/>
  </p:handoutMasterIdLst>
  <p:sldIdLst>
    <p:sldId id="593" r:id="rId3"/>
    <p:sldId id="590" r:id="rId4"/>
    <p:sldId id="595" r:id="rId5"/>
    <p:sldId id="59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2C84"/>
    <a:srgbClr val="181848"/>
    <a:srgbClr val="000000"/>
    <a:srgbClr val="FF3300"/>
    <a:srgbClr val="390EB2"/>
    <a:srgbClr val="827357"/>
    <a:srgbClr val="00A4DE"/>
    <a:srgbClr val="FF8E1D"/>
    <a:srgbClr val="EE7700"/>
    <a:srgbClr val="E27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9288" autoAdjust="0"/>
  </p:normalViewPr>
  <p:slideViewPr>
    <p:cSldViewPr>
      <p:cViewPr varScale="1">
        <p:scale>
          <a:sx n="91" d="100"/>
          <a:sy n="91" d="100"/>
        </p:scale>
        <p:origin x="-138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5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C18A59-AC3C-4236-A774-9FB4BBCF8A6F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5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10F4C-4446-4DDF-A766-A933C81E5B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183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5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1413" y="684213"/>
            <a:ext cx="4575175" cy="34305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343399"/>
            <a:ext cx="5486400" cy="411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5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42D2401-D2F1-4239-AE03-EA9BD7A8A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02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2D2401-D2F1-4239-AE03-EA9BD7A8A76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62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2D2401-D2F1-4239-AE03-EA9BD7A8A76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2295525"/>
            <a:ext cx="6202362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ru-RU" noProof="0" smtClean="0"/>
              <a:t>Заголовок</a:t>
            </a:r>
            <a:br>
              <a:rPr lang="ru-RU" noProof="0" smtClean="0"/>
            </a:br>
            <a:r>
              <a:rPr lang="ru-RU" noProof="0" smtClean="0"/>
              <a:t>Слайда-разделителя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13556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E829-6A19-4F26-98D0-6050C7099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78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72313" y="115888"/>
            <a:ext cx="2071687" cy="57610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2488" y="115888"/>
            <a:ext cx="6067425" cy="57610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1106A-F65D-4706-81B6-4C3D0CFF2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379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2295525"/>
            <a:ext cx="6202362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ru-RU" noProof="0" smtClean="0"/>
              <a:t>Заголовок</a:t>
            </a:r>
            <a:br>
              <a:rPr lang="ru-RU" noProof="0" smtClean="0"/>
            </a:br>
            <a:r>
              <a:rPr lang="ru-RU" noProof="0" smtClean="0"/>
              <a:t>Слайда-разделителя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656066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E085-8C62-4BCE-9B49-AB0F155AB53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918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C730F-A633-4893-AA33-57FF3713E93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070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2488" y="1949450"/>
            <a:ext cx="3846512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1400" y="1949450"/>
            <a:ext cx="3846513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D758B-0193-4D44-B8B0-932EB360A3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16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1971D-A8F3-47D2-87B6-C757A4803D2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431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ED9A2-F6B8-4C78-A329-7480281AE49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904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0E4BE-5852-4A27-B043-C19FEB77776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487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85947-D4B4-452F-A026-5EFAE94728E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8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E085-8C62-4BCE-9B49-AB0F155AB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5035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643FA-FAB7-4E80-BD7C-97E7CC7A88C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299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FE829-6A19-4F26-98D0-6050C709908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3872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72313" y="115888"/>
            <a:ext cx="2071687" cy="57610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2488" y="115888"/>
            <a:ext cx="6067425" cy="57610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1106A-F65D-4706-81B6-4C3D0CFF2B5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805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C730F-A633-4893-AA33-57FF3713E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534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2488" y="1949450"/>
            <a:ext cx="3846512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1400" y="1949450"/>
            <a:ext cx="3846513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D758B-0193-4D44-B8B0-932EB360A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11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1971D-A8F3-47D2-87B6-C757A4803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140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ED9A2-F6B8-4C78-A329-7480281AE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047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0E4BE-5852-4A27-B043-C19FEB777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449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85947-D4B4-452F-A026-5EFAE9472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74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643FA-FAB7-4E80-BD7C-97E7CC7A8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72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158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  <a:br>
              <a:rPr lang="ru-RU" smtClean="0"/>
            </a:br>
            <a:r>
              <a:rPr lang="ru-RU" smtClean="0"/>
              <a:t>Можно в две строки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2488" y="1949450"/>
            <a:ext cx="7845425" cy="392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088" y="6365875"/>
            <a:ext cx="838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AD37614A-ABD1-47EA-8CC8-0F3648184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200">
          <a:solidFill>
            <a:srgbClr val="2C2C84"/>
          </a:solidFill>
          <a:latin typeface="+mn-lt"/>
          <a:ea typeface="+mn-ea"/>
          <a:cs typeface="+mn-cs"/>
        </a:defRPr>
      </a:lvl1pPr>
      <a:lvl2pPr marL="712788" indent="-180975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C2C84"/>
          </a:solidFill>
          <a:latin typeface="+mn-lt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158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  <a:br>
              <a:rPr lang="ru-RU" smtClean="0"/>
            </a:br>
            <a:r>
              <a:rPr lang="ru-RU" smtClean="0"/>
              <a:t>Можно в две строки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2488" y="1949450"/>
            <a:ext cx="7845425" cy="392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088" y="6365875"/>
            <a:ext cx="838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AD37614A-ABD1-47EA-8CC8-0F364818491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13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200">
          <a:solidFill>
            <a:srgbClr val="2C2C84"/>
          </a:solidFill>
          <a:latin typeface="+mn-lt"/>
          <a:ea typeface="+mn-ea"/>
          <a:cs typeface="+mn-cs"/>
        </a:defRPr>
      </a:lvl1pPr>
      <a:lvl2pPr marL="712788" indent="-180975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C2C84"/>
          </a:solidFill>
          <a:latin typeface="+mn-lt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29.jpeg"/><Relationship Id="rId4" Type="http://schemas.openxmlformats.org/officeDocument/2006/relationships/image" Target="../media/image24.jpeg"/><Relationship Id="rId9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D23C3B-FD12-4F94-B697-63BD0B77F12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761"/>
            <a:ext cx="2691106" cy="117405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504" y="92249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 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Сабинского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проведенным мероприятиям в рамках Года родных 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народного единства за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116205"/>
              </p:ext>
            </p:extLst>
          </p:nvPr>
        </p:nvGraphicFramePr>
        <p:xfrm>
          <a:off x="214282" y="1412776"/>
          <a:ext cx="8822214" cy="653792"/>
        </p:xfrm>
        <a:graphic>
          <a:graphicData uri="http://schemas.openxmlformats.org/drawingml/2006/table">
            <a:tbl>
              <a:tblPr firstRow="1" firstCol="1" bandRow="1"/>
              <a:tblGrid>
                <a:gridCol w="1602832">
                  <a:extLst>
                    <a:ext uri="{9D8B030D-6E8A-4147-A177-3AD203B41FA5}">
                      <a16:colId xmlns:a16="http://schemas.microsoft.com/office/drawing/2014/main" xmlns="" val="2597717819"/>
                    </a:ext>
                  </a:extLst>
                </a:gridCol>
                <a:gridCol w="2412057">
                  <a:extLst>
                    <a:ext uri="{9D8B030D-6E8A-4147-A177-3AD203B41FA5}">
                      <a16:colId xmlns:a16="http://schemas.microsoft.com/office/drawing/2014/main" xmlns="" val="3945111511"/>
                    </a:ext>
                  </a:extLst>
                </a:gridCol>
                <a:gridCol w="2094169">
                  <a:extLst>
                    <a:ext uri="{9D8B030D-6E8A-4147-A177-3AD203B41FA5}">
                      <a16:colId xmlns:a16="http://schemas.microsoft.com/office/drawing/2014/main" xmlns="" val="1054966823"/>
                    </a:ext>
                  </a:extLst>
                </a:gridCol>
                <a:gridCol w="2713156">
                  <a:extLst>
                    <a:ext uri="{9D8B030D-6E8A-4147-A177-3AD203B41FA5}">
                      <a16:colId xmlns:a16="http://schemas.microsoft.com/office/drawing/2014/main" xmlns="" val="2400700594"/>
                    </a:ext>
                  </a:extLst>
                </a:gridCol>
              </a:tblGrid>
              <a:tr h="2937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Муниципальный</a:t>
                      </a:r>
                      <a:r>
                        <a:rPr lang="tt-RU" sz="12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tt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мероприятий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(едини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участников (чел.)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от общего количества детей 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27160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Сабинский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3909 чел.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651697"/>
              </p:ext>
            </p:extLst>
          </p:nvPr>
        </p:nvGraphicFramePr>
        <p:xfrm>
          <a:off x="214282" y="2214554"/>
          <a:ext cx="8786148" cy="4505968"/>
        </p:xfrm>
        <a:graphic>
          <a:graphicData uri="http://schemas.openxmlformats.org/drawingml/2006/table">
            <a:tbl>
              <a:tblPr firstRow="1" firstCol="1" bandRow="1"/>
              <a:tblGrid>
                <a:gridCol w="566848">
                  <a:extLst>
                    <a:ext uri="{9D8B030D-6E8A-4147-A177-3AD203B41FA5}">
                      <a16:colId xmlns:a16="http://schemas.microsoft.com/office/drawing/2014/main" xmlns="" val="4263517927"/>
                    </a:ext>
                  </a:extLst>
                </a:gridCol>
                <a:gridCol w="1204553">
                  <a:extLst>
                    <a:ext uri="{9D8B030D-6E8A-4147-A177-3AD203B41FA5}">
                      <a16:colId xmlns:a16="http://schemas.microsoft.com/office/drawing/2014/main" xmlns="" val="97294494"/>
                    </a:ext>
                  </a:extLst>
                </a:gridCol>
                <a:gridCol w="637704">
                  <a:extLst>
                    <a:ext uri="{9D8B030D-6E8A-4147-A177-3AD203B41FA5}">
                      <a16:colId xmlns:a16="http://schemas.microsoft.com/office/drawing/2014/main" xmlns="" val="3239467607"/>
                    </a:ext>
                  </a:extLst>
                </a:gridCol>
                <a:gridCol w="6377043">
                  <a:extLst>
                    <a:ext uri="{9D8B030D-6E8A-4147-A177-3AD203B41FA5}">
                      <a16:colId xmlns:a16="http://schemas.microsoft.com/office/drawing/2014/main" xmlns="" val="1022173367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участников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Информация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мероприятии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11141137"/>
                  </a:ext>
                </a:extLst>
              </a:tr>
              <a:tr h="555887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Сабинский</a:t>
                      </a:r>
                      <a:r>
                        <a:rPr lang="tt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Яздан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аерып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булмый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Тукайны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апреля учащиеся ОО района приняли участие во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флешмобе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честь Дня рождения Г. Тукая «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Яздан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аерып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булмый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Тукайны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65598374"/>
                  </a:ext>
                </a:extLst>
              </a:tr>
              <a:tr h="9353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Встреча с деятелями культуры </a:t>
                      </a:r>
                      <a:r>
                        <a:rPr lang="tt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“Туган</a:t>
                      </a:r>
                      <a:r>
                        <a:rPr lang="tt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ягы кирәк кешегә”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t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 апреля В МБОУ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Мичанская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ООШ” состоялась встреча с выдающимися личностями Сабинского края. Среди них были народный художник Татарстана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Мадияр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Шарипович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Хазиев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заслуженный работник культуры Татарстана, редактор отдела газеты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Мәдәни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җомга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Сююмбика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Киямовна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Кашапова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, певец, танцор, гармонист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Анас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Шарипович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Хазиев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05132087"/>
                  </a:ext>
                </a:extLst>
              </a:tr>
              <a:tr h="6528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Смотр-конкурс «Кукольный театр своими руками» 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1-25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апреля проводился муниципальный творческий смотр</a:t>
                      </a:r>
                      <a:r>
                        <a:rPr lang="en-US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«Кукольный театр своими руками»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мотивам татарских сказок, произведений, мультфильмов среди педагогов ДОУ </a:t>
                      </a:r>
                      <a:r>
                        <a:rPr lang="ru-RU" sz="12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Сабинского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муниципального района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конкурсе приняли участие все педагоги дошкольных общеобразовательных организаций района.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07880080"/>
                  </a:ext>
                </a:extLst>
              </a:tr>
              <a:tr h="2926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творческий конкурс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Габдулла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Тукай в литературе и искусстве»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 районный конкурс 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Габдулла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Тукай в литературе и искусстве» проводился в пяти номинациях с целью популяризации творчества  великого татарского поэта Г. Тукая. (1</a:t>
                      </a:r>
                      <a:r>
                        <a:rPr lang="tt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номина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ция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чтение наизусть стихов Г. Тукая, отрывков из различных произведений. 2 номинация -инсценировка произведений Г. Тукая. 3 номинация -исполнение песен на слова Г. Тукая. 4 номинация -стихи, посвященные Г.Тукаю, родному языку. 5-рисунки, иллюстрации по творчеству Г. Тукая.) В  конкурсе  приняли участие учащиеся 1-11 классов в трех возрастных группах . Победители 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призеры конкурса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награждены дипломами,</a:t>
                      </a:r>
                      <a:r>
                        <a:rPr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частникам были вручены сертификаты.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7365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9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379" y="417528"/>
            <a:ext cx="6132643" cy="3495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ФОТОРЕПОРТАЖ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9" name="Объект 3"/>
          <p:cNvSpPr txBox="1">
            <a:spLocks/>
          </p:cNvSpPr>
          <p:nvPr/>
        </p:nvSpPr>
        <p:spPr>
          <a:xfrm>
            <a:off x="5436096" y="1625149"/>
            <a:ext cx="2962672" cy="1659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975793"/>
              </p:ext>
            </p:extLst>
          </p:nvPr>
        </p:nvGraphicFramePr>
        <p:xfrm>
          <a:off x="179512" y="1432675"/>
          <a:ext cx="8784975" cy="5311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5">
                  <a:extLst>
                    <a:ext uri="{9D8B030D-6E8A-4147-A177-3AD203B41FA5}">
                      <a16:colId xmlns:a16="http://schemas.microsoft.com/office/drawing/2014/main" xmlns="" val="3942573181"/>
                    </a:ext>
                  </a:extLst>
                </a:gridCol>
                <a:gridCol w="2928325">
                  <a:extLst>
                    <a:ext uri="{9D8B030D-6E8A-4147-A177-3AD203B41FA5}">
                      <a16:colId xmlns:a16="http://schemas.microsoft.com/office/drawing/2014/main" xmlns="" val="3292023358"/>
                    </a:ext>
                  </a:extLst>
                </a:gridCol>
                <a:gridCol w="2928325">
                  <a:extLst>
                    <a:ext uri="{9D8B030D-6E8A-4147-A177-3AD203B41FA5}">
                      <a16:colId xmlns:a16="http://schemas.microsoft.com/office/drawing/2014/main" xmlns="" val="1467201101"/>
                    </a:ext>
                  </a:extLst>
                </a:gridCol>
              </a:tblGrid>
              <a:tr h="13279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93521896"/>
                  </a:ext>
                </a:extLst>
              </a:tr>
              <a:tr h="13279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5725888"/>
                  </a:ext>
                </a:extLst>
              </a:tr>
              <a:tr h="13279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2212867"/>
                  </a:ext>
                </a:extLst>
              </a:tr>
              <a:tr h="13279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69892489"/>
                  </a:ext>
                </a:extLst>
              </a:tr>
            </a:tbl>
          </a:graphicData>
        </a:graphic>
      </p:graphicFrame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56360" y="82536"/>
            <a:ext cx="2589387" cy="1129680"/>
          </a:xfrm>
          <a:prstGeom prst="rect">
            <a:avLst/>
          </a:prstGeom>
        </p:spPr>
      </p:pic>
      <p:pic>
        <p:nvPicPr>
          <p:cNvPr id="1026" name="Picture 2" descr="C:\Users\education\Desktop\халыкара олимпиада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" t="23628" r="18879" b="12718"/>
          <a:stretch/>
        </p:blipFill>
        <p:spPr bwMode="auto">
          <a:xfrm>
            <a:off x="142844" y="1428737"/>
            <a:ext cx="2000264" cy="125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ducation\Desktop\Илһам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t="9183" r="10757" b="19727"/>
          <a:stretch/>
        </p:blipFill>
        <p:spPr bwMode="auto">
          <a:xfrm>
            <a:off x="6429388" y="5214950"/>
            <a:ext cx="2593428" cy="152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User\Downloads\1.jpg"/>
          <p:cNvPicPr/>
          <p:nvPr/>
        </p:nvPicPr>
        <p:blipFill>
          <a:blip r:embed="rId5" cstate="print"/>
          <a:srcRect t="3597" r="8594" b="24467"/>
          <a:stretch>
            <a:fillRect/>
          </a:stretch>
        </p:blipFill>
        <p:spPr bwMode="auto">
          <a:xfrm>
            <a:off x="142844" y="5214950"/>
            <a:ext cx="2035804" cy="152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ownloads\3.jpg"/>
          <p:cNvPicPr/>
          <p:nvPr/>
        </p:nvPicPr>
        <p:blipFill>
          <a:blip r:embed="rId6" cstate="print"/>
          <a:srcRect t="12042" r="-27132" b="-20420"/>
          <a:stretch>
            <a:fillRect/>
          </a:stretch>
        </p:blipFill>
        <p:spPr bwMode="auto">
          <a:xfrm>
            <a:off x="142844" y="4000504"/>
            <a:ext cx="2571768" cy="144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5214949"/>
            <a:ext cx="2645486" cy="1529505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2786058"/>
            <a:ext cx="2000264" cy="114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0" t="18618" r="19499" b="31435"/>
          <a:stretch/>
        </p:blipFill>
        <p:spPr>
          <a:xfrm>
            <a:off x="2178648" y="2773482"/>
            <a:ext cx="1817287" cy="1205259"/>
          </a:xfrm>
          <a:prstGeom prst="rect">
            <a:avLst/>
          </a:prstGeom>
        </p:spPr>
      </p:pic>
      <p:pic>
        <p:nvPicPr>
          <p:cNvPr id="3" name="Picture 2" descr="C:\Users\User\Desktop\d72e82fa-aacf-4d00-8d49-2aba448d894e.jpg"/>
          <p:cNvPicPr>
            <a:picLocks noChangeAspect="1" noChangeArrowheads="1"/>
          </p:cNvPicPr>
          <p:nvPr/>
        </p:nvPicPr>
        <p:blipFill>
          <a:blip r:embed="rId10" cstate="print"/>
          <a:srcRect l="5405" t="23736" r="-26610" b="-24"/>
          <a:stretch>
            <a:fillRect/>
          </a:stretch>
        </p:blipFill>
        <p:spPr bwMode="auto">
          <a:xfrm>
            <a:off x="4048221" y="4002280"/>
            <a:ext cx="3143993" cy="1178100"/>
          </a:xfrm>
          <a:prstGeom prst="rect">
            <a:avLst/>
          </a:prstGeom>
          <a:noFill/>
        </p:spPr>
      </p:pic>
      <p:pic>
        <p:nvPicPr>
          <p:cNvPr id="18" name="Рисунок 17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3" r="15660"/>
          <a:stretch>
            <a:fillRect/>
          </a:stretch>
        </p:blipFill>
        <p:spPr bwMode="auto">
          <a:xfrm>
            <a:off x="2214546" y="1428736"/>
            <a:ext cx="1928826" cy="1285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C:\Users\User\Downloads\WhatsApp Image 2021-04-14 at 13.19.50.jpeg"/>
          <p:cNvPicPr>
            <a:picLocks noChangeAspect="1" noChangeArrowheads="1"/>
          </p:cNvPicPr>
          <p:nvPr/>
        </p:nvPicPr>
        <p:blipFill>
          <a:blip r:embed="rId12" cstate="print"/>
          <a:srcRect t="14414" b="6306"/>
          <a:stretch>
            <a:fillRect/>
          </a:stretch>
        </p:blipFill>
        <p:spPr bwMode="auto">
          <a:xfrm>
            <a:off x="6659270" y="2725688"/>
            <a:ext cx="2377031" cy="1276592"/>
          </a:xfrm>
          <a:prstGeom prst="rect">
            <a:avLst/>
          </a:prstGeom>
          <a:noFill/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4" r="-41667" b="-44746"/>
          <a:stretch>
            <a:fillRect/>
          </a:stretch>
        </p:blipFill>
        <p:spPr>
          <a:xfrm>
            <a:off x="2214546" y="4000503"/>
            <a:ext cx="2500330" cy="1764939"/>
          </a:xfrm>
          <a:prstGeom prst="rect">
            <a:avLst/>
          </a:prstGeom>
        </p:spPr>
      </p:pic>
      <p:pic>
        <p:nvPicPr>
          <p:cNvPr id="4" name="Picture 2" descr="C:\Users\User\Downloads\IMG_20210408_160251_809.jpg"/>
          <p:cNvPicPr>
            <a:picLocks noChangeAspect="1" noChangeArrowheads="1"/>
          </p:cNvPicPr>
          <p:nvPr/>
        </p:nvPicPr>
        <p:blipFill>
          <a:blip r:embed="rId14"/>
          <a:srcRect l="3176" t="10526" r="2199" b="32304"/>
          <a:stretch>
            <a:fillRect/>
          </a:stretch>
        </p:blipFill>
        <p:spPr bwMode="auto">
          <a:xfrm>
            <a:off x="4182721" y="1411493"/>
            <a:ext cx="2286016" cy="1285884"/>
          </a:xfrm>
          <a:prstGeom prst="rect">
            <a:avLst/>
          </a:prstGeom>
          <a:noFill/>
        </p:spPr>
      </p:pic>
      <p:pic>
        <p:nvPicPr>
          <p:cNvPr id="21" name="Picture 12" descr="C:\Users\Голназ\Desktop\туган тел6.jpg"/>
          <p:cNvPicPr>
            <a:picLocks noChangeAspect="1" noChangeArrowheads="1"/>
          </p:cNvPicPr>
          <p:nvPr/>
        </p:nvPicPr>
        <p:blipFill>
          <a:blip r:embed="rId15" cstate="print"/>
          <a:srcRect l="-3370" t="39260" r="8366" b="4729"/>
          <a:stretch>
            <a:fillRect/>
          </a:stretch>
        </p:blipFill>
        <p:spPr bwMode="auto">
          <a:xfrm>
            <a:off x="6215074" y="4000504"/>
            <a:ext cx="2797177" cy="1162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C:\Users\User\Desktop\12c7de13-062b-4b9b-907f-eb297b1b1337.jpg"/>
          <p:cNvPicPr>
            <a:picLocks noChangeAspect="1" noChangeArrowheads="1"/>
          </p:cNvPicPr>
          <p:nvPr/>
        </p:nvPicPr>
        <p:blipFill>
          <a:blip r:embed="rId16"/>
          <a:srcRect l="19216" t="12894" r="14597" b="17474"/>
          <a:stretch>
            <a:fillRect/>
          </a:stretch>
        </p:blipFill>
        <p:spPr bwMode="auto">
          <a:xfrm>
            <a:off x="6500826" y="1428736"/>
            <a:ext cx="2500330" cy="1285884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4" b="5939"/>
          <a:stretch/>
        </p:blipFill>
        <p:spPr bwMode="auto">
          <a:xfrm>
            <a:off x="4874108" y="5214949"/>
            <a:ext cx="1492218" cy="1529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EDUCAT~1\AppData\Local\Temp\Rar$DI01.489\20210424_081700.jpg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" b="15048"/>
          <a:stretch/>
        </p:blipFill>
        <p:spPr bwMode="auto">
          <a:xfrm>
            <a:off x="4005055" y="2765582"/>
            <a:ext cx="2627717" cy="119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04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60337"/>
            <a:ext cx="4104456" cy="6464684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Сабинский муниципальный район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26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апреля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учащиеся общеобразовательных организаций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района приняли участие во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флешмобе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честь Дня рождения Г.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Тукая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Яздан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аерып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булмый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Тукайны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 marL="0" lv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7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апреля В МБОУ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Мичанская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ООШ»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состоялась встреча с выдающимися личностями Сабинского края. Среди них были народный художник Татарстана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Мадияр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Шарипович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Хазиев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заслуженный работник культуры Татарстана, редактор отдела газеты «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Мәдәни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җомга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Сююмбика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Киямовна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Кашапова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певец, танцор, гармонист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Анас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Шарипович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Хазиев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kern="1200" dirty="0" smtClean="0">
                <a:latin typeface="Times New Roman" pitchFamily="18" charset="0"/>
                <a:cs typeface="Times New Roman" pitchFamily="18" charset="0"/>
              </a:rPr>
              <a:t>1-26 апреля проводился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районный конкурс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Габдулла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Тукай в литературе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искусстве».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 конкурсе  приняли участие учащиеся 1-11 классов в трех возрастных группах и категориях. Победители конкурса, занявшие I, II, III места, награждены дипломами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.(Победители-15 чел., призеры – 63чел.). Остальным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участникам были вручены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сертификаты.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kern="1200" dirty="0" smtClean="0">
                <a:latin typeface="Times New Roman" pitchFamily="18" charset="0"/>
                <a:cs typeface="Times New Roman" pitchFamily="18" charset="0"/>
              </a:rPr>
              <a:t>1-25 апреля проводился муниципальный творческий смотр</a:t>
            </a:r>
            <a:r>
              <a:rPr lang="en-US" sz="1400" kern="1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kern="12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«Кукольный театр своими руками»</a:t>
            </a:r>
            <a:r>
              <a:rPr lang="ru-RU" sz="14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 мотивам татарских сказок, произведений, мультфильмов среди педагогов ДОУ Сабинского муниципального района.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конкурсе приняли участие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педагоги всех дошкольных общеобразовательных организаций Сабинского муниципального района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14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Tx/>
              <a:buChar char="-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с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редактором новостной службы радио «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Булгар», автором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книг «Х</a:t>
            </a:r>
            <a:r>
              <a:rPr lang="tt-RU" sz="1400" dirty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тер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китабы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Эчәр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суым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синдә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Кибәчем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кандидатом филологических наук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Шарафиевой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Л.Р .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76DC92-F0E3-4A19-8A13-8354C9C20A4B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6" name="AutoShape 2" descr="blob:https://web.whatsapp.com/db51f631-78e7-4f4d-b803-a0212653b36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blob:https://web.whatsapp.com/6c611dfc-bc0c-47ff-a643-f7b8df7e5ed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6" descr="blob:https://web.whatsapp.com/2557ad6e-53d7-4e87-b9bf-5d58e5587b2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 b="14814"/>
          <a:stretch>
            <a:fillRect/>
          </a:stretch>
        </p:blipFill>
        <p:spPr bwMode="auto">
          <a:xfrm>
            <a:off x="142844" y="1500174"/>
            <a:ext cx="2286016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4" t="21577" b="22937"/>
          <a:stretch>
            <a:fillRect/>
          </a:stretch>
        </p:blipFill>
        <p:spPr>
          <a:xfrm>
            <a:off x="142844" y="142852"/>
            <a:ext cx="2302545" cy="12858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7" r="2232" b="21737"/>
          <a:stretch>
            <a:fillRect/>
          </a:stretch>
        </p:blipFill>
        <p:spPr>
          <a:xfrm>
            <a:off x="6572264" y="71414"/>
            <a:ext cx="2428892" cy="1214446"/>
          </a:xfrm>
          <a:prstGeom prst="rect">
            <a:avLst/>
          </a:prstGeom>
        </p:spPr>
      </p:pic>
      <p:pic>
        <p:nvPicPr>
          <p:cNvPr id="14" name="Рисунок 13" descr="C:\Users\User\Downloads\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3214686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ser\Downloads\WhatsApp Image 2021-04-24 at 23.57.14.jpeg"/>
          <p:cNvPicPr>
            <a:picLocks noChangeAspect="1" noChangeArrowheads="1"/>
          </p:cNvPicPr>
          <p:nvPr/>
        </p:nvPicPr>
        <p:blipFill>
          <a:blip r:embed="rId7" cstate="print"/>
          <a:srcRect l="6061" t="-1" r="-1" b="14814"/>
          <a:stretch>
            <a:fillRect/>
          </a:stretch>
        </p:blipFill>
        <p:spPr bwMode="auto">
          <a:xfrm>
            <a:off x="142844" y="5000636"/>
            <a:ext cx="2286016" cy="1643074"/>
          </a:xfrm>
          <a:prstGeom prst="rect">
            <a:avLst/>
          </a:prstGeom>
          <a:noFill/>
        </p:spPr>
      </p:pic>
      <p:pic>
        <p:nvPicPr>
          <p:cNvPr id="15" name="Picture 2" descr="C:\Users\User\Desktop\12c7de13-062b-4b9b-907f-eb297b1b1337.jpg"/>
          <p:cNvPicPr>
            <a:picLocks noChangeAspect="1" noChangeArrowheads="1"/>
          </p:cNvPicPr>
          <p:nvPr/>
        </p:nvPicPr>
        <p:blipFill>
          <a:blip r:embed="rId8"/>
          <a:srcRect l="19216" t="9026" r="14597" b="9737"/>
          <a:stretch>
            <a:fillRect/>
          </a:stretch>
        </p:blipFill>
        <p:spPr bwMode="auto">
          <a:xfrm>
            <a:off x="6500826" y="1500174"/>
            <a:ext cx="2500330" cy="1500198"/>
          </a:xfrm>
          <a:prstGeom prst="rect">
            <a:avLst/>
          </a:prstGeom>
          <a:noFill/>
        </p:spPr>
      </p:pic>
      <p:pic>
        <p:nvPicPr>
          <p:cNvPr id="16" name="Picture 2" descr="C:\Users\Илгиз\Downloads\1619369532327.jpg"/>
          <p:cNvPicPr>
            <a:picLocks noChangeAspect="1" noChangeArrowheads="1"/>
          </p:cNvPicPr>
          <p:nvPr/>
        </p:nvPicPr>
        <p:blipFill rotWithShape="1">
          <a:blip r:embed="rId9" cstate="print"/>
          <a:srcRect l="5869" t="8560" r="14799" b="15975"/>
          <a:stretch/>
        </p:blipFill>
        <p:spPr bwMode="auto">
          <a:xfrm>
            <a:off x="6528459" y="3120748"/>
            <a:ext cx="2461108" cy="1604396"/>
          </a:xfrm>
          <a:prstGeom prst="rect">
            <a:avLst/>
          </a:prstGeom>
          <a:noFill/>
        </p:spPr>
      </p:pic>
      <p:pic>
        <p:nvPicPr>
          <p:cNvPr id="2" name="Picture 2" descr="C:\Users\education\Downloads\WhatsApp Image 2021-04-26 at 09.38.55.jpe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b="810"/>
          <a:stretch/>
        </p:blipFill>
        <p:spPr bwMode="auto">
          <a:xfrm>
            <a:off x="6516515" y="4842611"/>
            <a:ext cx="2484641" cy="180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83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3252"/>
            <a:ext cx="6500826" cy="493564"/>
          </a:xfrm>
        </p:spPr>
        <p:txBody>
          <a:bodyPr>
            <a:noAutofit/>
          </a:bodyPr>
          <a:lstStyle/>
          <a:p>
            <a:pPr algn="ctr"/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Мероприятия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Сабинского муниципального района запланированные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рамках Года родных языков и народного единства на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май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2021 года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142852"/>
            <a:ext cx="2454045" cy="1070634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268000"/>
              </p:ext>
            </p:extLst>
          </p:nvPr>
        </p:nvGraphicFramePr>
        <p:xfrm>
          <a:off x="395536" y="1556792"/>
          <a:ext cx="8247860" cy="4824536"/>
        </p:xfrm>
        <a:graphic>
          <a:graphicData uri="http://schemas.openxmlformats.org/drawingml/2006/table">
            <a:tbl>
              <a:tblPr firstRow="1" firstCol="1" bandRow="1"/>
              <a:tblGrid>
                <a:gridCol w="1047060">
                  <a:extLst>
                    <a:ext uri="{9D8B030D-6E8A-4147-A177-3AD203B41FA5}">
                      <a16:colId xmlns:a16="http://schemas.microsoft.com/office/drawing/2014/main" xmlns="" val="4263517927"/>
                    </a:ext>
                  </a:extLst>
                </a:gridCol>
                <a:gridCol w="2049284">
                  <a:extLst>
                    <a:ext uri="{9D8B030D-6E8A-4147-A177-3AD203B41FA5}">
                      <a16:colId xmlns:a16="http://schemas.microsoft.com/office/drawing/2014/main" xmlns="" val="9729449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3239467607"/>
                    </a:ext>
                  </a:extLst>
                </a:gridCol>
                <a:gridCol w="3711356">
                  <a:extLst>
                    <a:ext uri="{9D8B030D-6E8A-4147-A177-3AD203B41FA5}">
                      <a16:colId xmlns:a16="http://schemas.microsoft.com/office/drawing/2014/main" xmlns="" val="1022173367"/>
                    </a:ext>
                  </a:extLst>
                </a:gridCol>
              </a:tblGrid>
              <a:tr h="5878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участников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Информация</a:t>
                      </a:r>
                      <a:r>
                        <a:rPr lang="ru-RU" sz="14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мероприятии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11141137"/>
                  </a:ext>
                </a:extLst>
              </a:tr>
              <a:tr h="1173307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t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Сабинский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Внеклассные мероприятия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ОО района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«Кал</a:t>
                      </a:r>
                      <a:r>
                        <a:rPr lang="tt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әм белән җиңдем дошманны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None/>
                      </a:pPr>
                      <a:r>
                        <a:rPr lang="ru-RU" sz="12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Воспитание у учащихся чувства патриотизма;</a:t>
                      </a:r>
                    </a:p>
                    <a:p>
                      <a:pPr algn="just">
                        <a:buFont typeface="Arial" panose="020B0604020202020204" pitchFamily="34" charset="0"/>
                        <a:buNone/>
                      </a:pPr>
                      <a:r>
                        <a:rPr lang="ru-RU" sz="12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способностей осмысливать события  и явления действительности во взаимосвязи прошлого, настоящего и будущего;</a:t>
                      </a:r>
                      <a:r>
                        <a:rPr lang="ru-RU" sz="1200" b="0" i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</a:t>
                      </a:r>
                      <a:r>
                        <a:rPr lang="ru-RU" sz="1200" b="0" i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азвитие интереса и уважения к истории и культуре своего и других народов.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65598374"/>
                  </a:ext>
                </a:extLst>
              </a:tr>
              <a:tr h="9870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</a:rPr>
                        <a:t>   Конкурс чтецов для 5-8 классов «Стихи, рожденные войной…», посвященный Дню Победы.</a:t>
                      </a:r>
                      <a:endParaRPr lang="ru-RU" sz="1200" dirty="0" smtClean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  Воспитание у обучающихся гражданственности и патриотизма, уважения к бессмертному воинскому подвигу; выявление и поощрение талантливых детей; обучение выразительному чтению, актёрскому мастерству.</a:t>
                      </a:r>
                      <a:endParaRPr lang="ru-RU" sz="1200" dirty="0" smtClean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05132087"/>
                  </a:ext>
                </a:extLst>
              </a:tr>
              <a:tr h="903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Познавательно – развлекательная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игра «Сабантуй»</a:t>
                      </a:r>
                    </a:p>
                    <a:p>
                      <a:pPr algn="l"/>
                      <a:endParaRPr lang="ru-RU" sz="12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Формировать интерес к национальным праздникам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народов Поволжья; познакомить детей с историей возникновения и значением праздника «Сабантуй»; вызвать интерес и желание участвовать в празднике.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7365958"/>
                  </a:ext>
                </a:extLst>
              </a:tr>
              <a:tr h="11733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Муниципальный  родительский  Форум, посвященный  Году родных языков и народного единства</a:t>
                      </a:r>
                    </a:p>
                    <a:p>
                      <a:pPr algn="l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Задача</a:t>
                      </a: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Форума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совместно с педагогами и психологами помочь родителям, так как воспитание является одним из приоритетов образовательного процесса. Планируется провести в</a:t>
                      </a: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рамках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форума консультаций и мастер-классов по различным проблемам педагогики и семейного воспитания.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49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8610</TotalTime>
  <Words>676</Words>
  <Application>Microsoft Office PowerPoint</Application>
  <PresentationFormat>Экран (4:3)</PresentationFormat>
  <Paragraphs>87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1_Оформление по умолчанию</vt:lpstr>
      <vt:lpstr>2_Оформление по умолчанию</vt:lpstr>
      <vt:lpstr>Презентация PowerPoint</vt:lpstr>
      <vt:lpstr>ФОТОРЕПОРТАЖ</vt:lpstr>
      <vt:lpstr>Презентация PowerPoint</vt:lpstr>
      <vt:lpstr>  Мероприятия  Сабинского муниципального района запланированные в рамках Года родных языков и народного единства на  май  2021 года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по Сабинскому району</dc:title>
  <dc:creator>user15</dc:creator>
  <cp:lastModifiedBy>education</cp:lastModifiedBy>
  <cp:revision>680</cp:revision>
  <cp:lastPrinted>2018-06-25T11:57:30Z</cp:lastPrinted>
  <dcterms:created xsi:type="dcterms:W3CDTF">2013-07-10T19:02:58Z</dcterms:created>
  <dcterms:modified xsi:type="dcterms:W3CDTF">2021-04-26T07:31:46Z</dcterms:modified>
</cp:coreProperties>
</file>